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5945" y="2393950"/>
            <a:ext cx="5452109" cy="970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779" y="1861820"/>
            <a:ext cx="8092440" cy="3055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8398510" cy="5562600"/>
          </a:xfrm>
          <a:custGeom>
            <a:avLst/>
            <a:gdLst/>
            <a:ahLst/>
            <a:cxnLst/>
            <a:rect l="l" t="t" r="r" b="b"/>
            <a:pathLst>
              <a:path w="8398510" h="5562600">
                <a:moveTo>
                  <a:pt x="8398510" y="0"/>
                </a:moveTo>
                <a:lnTo>
                  <a:pt x="0" y="0"/>
                </a:lnTo>
                <a:lnTo>
                  <a:pt x="0" y="5562600"/>
                </a:lnTo>
                <a:lnTo>
                  <a:pt x="8398510" y="5562600"/>
                </a:lnTo>
                <a:lnTo>
                  <a:pt x="8398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398510" cy="5562600"/>
          </a:xfrm>
          <a:custGeom>
            <a:avLst/>
            <a:gdLst/>
            <a:ahLst/>
            <a:cxnLst/>
            <a:rect l="l" t="t" r="r" b="b"/>
            <a:pathLst>
              <a:path w="8398510" h="5562600">
                <a:moveTo>
                  <a:pt x="4198620" y="5562600"/>
                </a:moveTo>
                <a:lnTo>
                  <a:pt x="0" y="5562600"/>
                </a:lnTo>
                <a:lnTo>
                  <a:pt x="0" y="0"/>
                </a:lnTo>
                <a:lnTo>
                  <a:pt x="8398510" y="0"/>
                </a:lnTo>
                <a:lnTo>
                  <a:pt x="8398510" y="5562600"/>
                </a:lnTo>
                <a:lnTo>
                  <a:pt x="4198620" y="5562600"/>
                </a:lnTo>
                <a:close/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119" y="533400"/>
            <a:ext cx="8229600" cy="5410200"/>
          </a:xfrm>
          <a:custGeom>
            <a:avLst/>
            <a:gdLst/>
            <a:ahLst/>
            <a:cxnLst/>
            <a:rect l="l" t="t" r="r" b="b"/>
            <a:pathLst>
              <a:path w="8229600" h="5410200">
                <a:moveTo>
                  <a:pt x="4114800" y="5410200"/>
                </a:moveTo>
                <a:lnTo>
                  <a:pt x="0" y="54102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5410200"/>
                </a:lnTo>
                <a:lnTo>
                  <a:pt x="4114800" y="54102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5814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800" y="609600"/>
            <a:ext cx="545210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100"/>
              </a:spcBef>
              <a:tabLst>
                <a:tab pos="2772410" algn="l"/>
              </a:tabLst>
            </a:pPr>
            <a:r>
              <a:rPr lang="en-US" sz="4400" spc="-10" dirty="0" smtClean="0"/>
              <a:t>DEPARTMENT OF PHYSICS</a:t>
            </a:r>
            <a:endParaRPr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5146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PHYSICS WORKSHOP SKILL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COURSE CODE- PHYS203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DRILLING MACHINE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4196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PRESENTED BY-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PROF. HEM CHAND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718820"/>
            <a:ext cx="1858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working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440" y="1661159"/>
            <a:ext cx="6537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869" baseline="12731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600" spc="869" baseline="12731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piece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exact</a:t>
            </a: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107690"/>
            <a:ext cx="258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80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6069" rIns="0" bIns="0" rtlCol="0">
            <a:spAutoFit/>
          </a:bodyPr>
          <a:lstStyle/>
          <a:p>
            <a:pPr marL="441325" marR="979805">
              <a:lnSpc>
                <a:spcPts val="3450"/>
              </a:lnSpc>
              <a:spcBef>
                <a:spcPts val="540"/>
              </a:spcBef>
            </a:pPr>
            <a:r>
              <a:rPr sz="3200" dirty="0"/>
              <a:t>marked </a:t>
            </a:r>
            <a:r>
              <a:rPr sz="3200" spc="-5" dirty="0"/>
              <a:t>on it </a:t>
            </a:r>
            <a:r>
              <a:rPr sz="3200" spc="-10" dirty="0"/>
              <a:t>with </a:t>
            </a:r>
            <a:r>
              <a:rPr sz="3200" spc="-5" dirty="0"/>
              <a:t>the centre </a:t>
            </a:r>
            <a:r>
              <a:rPr sz="3200" dirty="0"/>
              <a:t>punch </a:t>
            </a:r>
            <a:r>
              <a:rPr sz="3200" spc="-5" dirty="0"/>
              <a:t>is  </a:t>
            </a:r>
            <a:r>
              <a:rPr sz="3200" dirty="0"/>
              <a:t>clamped </a:t>
            </a:r>
            <a:r>
              <a:rPr sz="3200" spc="-5" dirty="0"/>
              <a:t>rigidly on the work table.</a:t>
            </a:r>
            <a:endParaRPr sz="3200"/>
          </a:p>
          <a:p>
            <a:pPr marL="441325" marR="5080" indent="113030">
              <a:lnSpc>
                <a:spcPts val="3460"/>
              </a:lnSpc>
              <a:spcBef>
                <a:spcPts val="790"/>
              </a:spcBef>
            </a:pPr>
            <a:r>
              <a:rPr sz="3200" spc="-5" dirty="0"/>
              <a:t>spindle axis </a:t>
            </a:r>
            <a:r>
              <a:rPr sz="3200" dirty="0"/>
              <a:t>and center punch </a:t>
            </a:r>
            <a:r>
              <a:rPr sz="3200" spc="-5" dirty="0"/>
              <a:t>indentation  </a:t>
            </a:r>
            <a:r>
              <a:rPr sz="3200" dirty="0"/>
              <a:t>are </a:t>
            </a:r>
            <a:r>
              <a:rPr sz="3200" spc="-5" dirty="0"/>
              <a:t>in </a:t>
            </a:r>
            <a:r>
              <a:rPr sz="3200" spc="5" dirty="0"/>
              <a:t>same</a:t>
            </a:r>
            <a:r>
              <a:rPr sz="3200" spc="-10" dirty="0"/>
              <a:t> </a:t>
            </a:r>
            <a:r>
              <a:rPr sz="3200" spc="-5" dirty="0"/>
              <a:t>line.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86740" y="4056379"/>
            <a:ext cx="7741284" cy="19291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81000" marR="30480" indent="-342900">
              <a:lnSpc>
                <a:spcPts val="3450"/>
              </a:lnSpc>
              <a:spcBef>
                <a:spcPts val="54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10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started 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lowered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rotating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feed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handle.</a:t>
            </a:r>
            <a:endParaRPr sz="3200">
              <a:latin typeface="Arial"/>
              <a:cs typeface="Arial"/>
            </a:endParaRPr>
          </a:p>
          <a:p>
            <a:pPr marL="381000" marR="1027430" indent="-342900">
              <a:lnSpc>
                <a:spcPts val="3450"/>
              </a:lnSpc>
              <a:spcBef>
                <a:spcPts val="8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10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bit touches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work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starts  removing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material.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275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Bench drilling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machine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3771900" y="1828800"/>
            <a:ext cx="2128519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30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Radial drilling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machine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7989570" cy="201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These are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heavy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duty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versatile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drilling  machine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used to perform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drilling operate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on  large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and heavy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piece.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Holes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up to 7.5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cm.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30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Radial drilling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machine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2286000" y="1981200"/>
            <a:ext cx="4800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117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dirty="0">
                <a:solidFill>
                  <a:srgbClr val="00AFEF"/>
                </a:solidFill>
                <a:latin typeface="Times New Roman"/>
                <a:cs typeface="Times New Roman"/>
              </a:rPr>
              <a:t>pa</a:t>
            </a:r>
            <a:r>
              <a:rPr sz="4400" i="1" spc="-5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4400" i="1" spc="5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4400" i="1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1772920"/>
            <a:ext cx="2852420" cy="20866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Vertical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column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Horizontal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Drilling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1981200"/>
            <a:ext cx="4800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1858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working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 marR="3048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441959" algn="l"/>
              </a:tabLst>
            </a:pPr>
            <a:r>
              <a:rPr sz="3100" spc="-10" dirty="0"/>
              <a:t>Work </a:t>
            </a:r>
            <a:r>
              <a:rPr sz="3100" spc="-5" dirty="0"/>
              <a:t>piece is marked for </a:t>
            </a:r>
            <a:r>
              <a:rPr sz="3100" spc="-10" dirty="0"/>
              <a:t>exact location and  mounted on </a:t>
            </a:r>
            <a:r>
              <a:rPr sz="3100" spc="-5" dirty="0"/>
              <a:t>the work</a:t>
            </a:r>
            <a:r>
              <a:rPr sz="3100" spc="-20" dirty="0"/>
              <a:t> </a:t>
            </a:r>
            <a:r>
              <a:rPr sz="3100" spc="-10" dirty="0"/>
              <a:t>table.</a:t>
            </a:r>
            <a:endParaRPr sz="3100"/>
          </a:p>
          <a:p>
            <a:pPr marL="441959" marR="18161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441959" algn="l"/>
              </a:tabLst>
            </a:pPr>
            <a:r>
              <a:rPr sz="3100" spc="-10" dirty="0"/>
              <a:t>Drill </a:t>
            </a:r>
            <a:r>
              <a:rPr sz="3100" spc="-5" dirty="0"/>
              <a:t>bit is then </a:t>
            </a:r>
            <a:r>
              <a:rPr sz="3100" spc="-10" dirty="0"/>
              <a:t>located </a:t>
            </a:r>
            <a:r>
              <a:rPr sz="3100" spc="-5" dirty="0"/>
              <a:t>by </a:t>
            </a:r>
            <a:r>
              <a:rPr sz="3100" spc="-10" dirty="0"/>
              <a:t>moving </a:t>
            </a:r>
            <a:r>
              <a:rPr sz="3100" spc="-5" dirty="0"/>
              <a:t>the </a:t>
            </a:r>
            <a:r>
              <a:rPr sz="3100" spc="-10" dirty="0"/>
              <a:t>radial  </a:t>
            </a:r>
            <a:r>
              <a:rPr sz="3100" spc="-5" dirty="0"/>
              <a:t>arm </a:t>
            </a:r>
            <a:r>
              <a:rPr sz="3100" spc="-10" dirty="0"/>
              <a:t>and </a:t>
            </a:r>
            <a:r>
              <a:rPr sz="3100" spc="-5" dirty="0"/>
              <a:t>drill to the marked</a:t>
            </a:r>
            <a:r>
              <a:rPr sz="3100" spc="-45" dirty="0"/>
              <a:t> </a:t>
            </a:r>
            <a:r>
              <a:rPr sz="3100" spc="-10" dirty="0"/>
              <a:t>location.</a:t>
            </a:r>
            <a:endParaRPr sz="3100"/>
          </a:p>
          <a:p>
            <a:pPr marL="441959" marR="879475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441959" algn="l"/>
              </a:tabLst>
            </a:pPr>
            <a:r>
              <a:rPr sz="3100" spc="-5" dirty="0"/>
              <a:t>By starting </a:t>
            </a:r>
            <a:r>
              <a:rPr sz="3100" spc="-10" dirty="0"/>
              <a:t>drill spindle motor holes </a:t>
            </a:r>
            <a:r>
              <a:rPr sz="3100" spc="-5" dirty="0"/>
              <a:t>are  </a:t>
            </a:r>
            <a:r>
              <a:rPr sz="3100" spc="-10" dirty="0"/>
              <a:t>drilled.</a:t>
            </a:r>
            <a:endParaRPr sz="3100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6081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Drilling </a:t>
            </a:r>
            <a:r>
              <a:rPr sz="4400" dirty="0"/>
              <a:t>machine</a:t>
            </a:r>
            <a:r>
              <a:rPr sz="4400" spc="-15" dirty="0"/>
              <a:t> </a:t>
            </a:r>
            <a:r>
              <a:rPr sz="4400" spc="-5" dirty="0"/>
              <a:t>operation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764030"/>
            <a:ext cx="3145790" cy="34493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Reaming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Boring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Counter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boring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Counter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sinking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Spot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facing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Tapping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20440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</a:t>
            </a:r>
            <a:r>
              <a:rPr sz="4400" spc="-5" dirty="0"/>
              <a:t>a</a:t>
            </a:r>
            <a:r>
              <a:rPr sz="4400" spc="10" dirty="0"/>
              <a:t>m</a:t>
            </a:r>
            <a:r>
              <a:rPr sz="4400" spc="-5" dirty="0"/>
              <a:t>i</a:t>
            </a:r>
            <a:r>
              <a:rPr sz="4400" dirty="0"/>
              <a:t>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7857490" cy="372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97485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process of </a:t>
            </a:r>
            <a:r>
              <a:rPr sz="3100" i="1" spc="-10" dirty="0">
                <a:solidFill>
                  <a:srgbClr val="FF0000"/>
                </a:solidFill>
                <a:latin typeface="Arial"/>
                <a:cs typeface="Arial"/>
              </a:rPr>
              <a:t>smoothing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drilled holes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tool.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Tool is called as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reamer.</a:t>
            </a:r>
            <a:endParaRPr sz="3100">
              <a:latin typeface="Arial"/>
              <a:cs typeface="Arial"/>
            </a:endParaRPr>
          </a:p>
          <a:p>
            <a:pPr marL="381000" marR="447675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Initially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drilled slightly smaller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  size.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replaced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reamer.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to half that of the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drilling.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20440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</a:t>
            </a:r>
            <a:r>
              <a:rPr sz="4400" spc="-5" dirty="0"/>
              <a:t>a</a:t>
            </a:r>
            <a:r>
              <a:rPr sz="4400" spc="10" dirty="0"/>
              <a:t>m</a:t>
            </a:r>
            <a:r>
              <a:rPr sz="4400" spc="-5" dirty="0"/>
              <a:t>i</a:t>
            </a:r>
            <a:r>
              <a:rPr sz="4400" dirty="0"/>
              <a:t>ng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4419600" y="18288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1827529"/>
            <a:ext cx="2677160" cy="401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1578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Bo</a:t>
            </a:r>
            <a:r>
              <a:rPr sz="4400" spc="-5" dirty="0"/>
              <a:t>r</a:t>
            </a:r>
            <a:r>
              <a:rPr sz="4400" spc="5" dirty="0"/>
              <a:t>i</a:t>
            </a:r>
            <a:r>
              <a:rPr sz="4400" dirty="0"/>
              <a:t>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882390" cy="395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process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carried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 drilling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machine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size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  already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drilled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hole.</a:t>
            </a:r>
            <a:endParaRPr sz="2800">
              <a:latin typeface="Times New Roman"/>
              <a:cs typeface="Times New Roman"/>
            </a:endParaRPr>
          </a:p>
          <a:p>
            <a:pPr marL="381000" marR="78105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Initially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hole is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drilled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nearest size and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using a </a:t>
            </a:r>
            <a:r>
              <a:rPr sz="2800" i="1" dirty="0">
                <a:solidFill>
                  <a:srgbClr val="FFFF00"/>
                </a:solidFill>
                <a:latin typeface="Times New Roman"/>
                <a:cs typeface="Times New Roman"/>
              </a:rPr>
              <a:t>boring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tool the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size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the hole is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057400"/>
            <a:ext cx="3825240" cy="313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8398510" cy="5562600"/>
          </a:xfrm>
          <a:custGeom>
            <a:avLst/>
            <a:gdLst/>
            <a:ahLst/>
            <a:cxnLst/>
            <a:rect l="l" t="t" r="r" b="b"/>
            <a:pathLst>
              <a:path w="8398510" h="5562600">
                <a:moveTo>
                  <a:pt x="8398510" y="0"/>
                </a:moveTo>
                <a:lnTo>
                  <a:pt x="0" y="0"/>
                </a:lnTo>
                <a:lnTo>
                  <a:pt x="0" y="5562600"/>
                </a:lnTo>
                <a:lnTo>
                  <a:pt x="8398510" y="5562600"/>
                </a:lnTo>
                <a:lnTo>
                  <a:pt x="8398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457200"/>
            <a:ext cx="8398510" cy="5562600"/>
          </a:xfrm>
          <a:custGeom>
            <a:avLst/>
            <a:gdLst/>
            <a:ahLst/>
            <a:cxnLst/>
            <a:rect l="l" t="t" r="r" b="b"/>
            <a:pathLst>
              <a:path w="8398510" h="5562600">
                <a:moveTo>
                  <a:pt x="4198620" y="5562600"/>
                </a:moveTo>
                <a:lnTo>
                  <a:pt x="0" y="5562600"/>
                </a:lnTo>
                <a:lnTo>
                  <a:pt x="0" y="0"/>
                </a:lnTo>
                <a:lnTo>
                  <a:pt x="8398510" y="0"/>
                </a:lnTo>
                <a:lnTo>
                  <a:pt x="8398510" y="5562600"/>
                </a:lnTo>
                <a:lnTo>
                  <a:pt x="4198620" y="5562600"/>
                </a:lnTo>
                <a:close/>
              </a:path>
            </a:pathLst>
          </a:custGeom>
          <a:ln w="50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119" y="533400"/>
            <a:ext cx="8229600" cy="5410200"/>
          </a:xfrm>
          <a:custGeom>
            <a:avLst/>
            <a:gdLst/>
            <a:ahLst/>
            <a:cxnLst/>
            <a:rect l="l" t="t" r="r" b="b"/>
            <a:pathLst>
              <a:path w="8229600" h="5410200">
                <a:moveTo>
                  <a:pt x="4114800" y="5410200"/>
                </a:moveTo>
                <a:lnTo>
                  <a:pt x="0" y="54102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5410200"/>
                </a:lnTo>
                <a:lnTo>
                  <a:pt x="4114800" y="541020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5814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  <a:tabLst>
                <a:tab pos="2772410" algn="l"/>
              </a:tabLst>
            </a:pPr>
            <a:r>
              <a:rPr spc="-10" dirty="0"/>
              <a:t>Dr</a:t>
            </a:r>
            <a:r>
              <a:rPr dirty="0"/>
              <a:t>illi</a:t>
            </a:r>
            <a:r>
              <a:rPr spc="5" dirty="0"/>
              <a:t>n</a:t>
            </a:r>
            <a:r>
              <a:rPr dirty="0"/>
              <a:t>g	</a:t>
            </a:r>
            <a:r>
              <a:rPr spc="-10" dirty="0"/>
              <a:t>mac</a:t>
            </a:r>
            <a:r>
              <a:rPr dirty="0"/>
              <a:t>hi</a:t>
            </a:r>
            <a:r>
              <a:rPr spc="5" dirty="0"/>
              <a:t>n</a:t>
            </a:r>
            <a:r>
              <a:rPr dirty="0"/>
              <a:t>e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3427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Counter</a:t>
            </a:r>
            <a:r>
              <a:rPr sz="4400" spc="-70" dirty="0"/>
              <a:t> </a:t>
            </a:r>
            <a:r>
              <a:rPr sz="4400" dirty="0"/>
              <a:t>boring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856990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1590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process involves  increasing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size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 hole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 one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end.</a:t>
            </a:r>
            <a:endParaRPr sz="2800">
              <a:latin typeface="Times New Roman"/>
              <a:cs typeface="Times New Roman"/>
            </a:endParaRPr>
          </a:p>
          <a:p>
            <a:pPr marL="381000" marR="112395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tool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will have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cylindrical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portion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called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pilot.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speed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two-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thirds of the drilling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speed 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hole.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133600"/>
            <a:ext cx="385445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3612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Counter</a:t>
            </a:r>
            <a:r>
              <a:rPr sz="4400" spc="-50" dirty="0"/>
              <a:t> </a:t>
            </a:r>
            <a:r>
              <a:rPr sz="4400" spc="-5" dirty="0"/>
              <a:t>sinking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697604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1176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an operation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a  hole into a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conical 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shape.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speed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=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half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the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speed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 drilling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hole.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981200"/>
            <a:ext cx="379349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847850"/>
            <a:ext cx="40005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1870" y="1828800"/>
            <a:ext cx="376936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2588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Spot</a:t>
            </a:r>
            <a:r>
              <a:rPr sz="4400" spc="-50" dirty="0"/>
              <a:t> </a:t>
            </a:r>
            <a:r>
              <a:rPr sz="4400" spc="-5" dirty="0"/>
              <a:t>facing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797935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finishing  operation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 produce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flat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round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  usually around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drilled  hole,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for proper</a:t>
            </a:r>
            <a:r>
              <a:rPr sz="28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seating 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of bolt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head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8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nut.</a:t>
            </a:r>
            <a:endParaRPr sz="2800">
              <a:latin typeface="Times New Roman"/>
              <a:cs typeface="Times New Roman"/>
            </a:endParaRPr>
          </a:p>
          <a:p>
            <a:pPr marL="381000" marR="34925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done using a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spot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facing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tool.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133600"/>
            <a:ext cx="385317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200" y="4343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91440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9390" y="4364990"/>
            <a:ext cx="1270" cy="684530"/>
          </a:xfrm>
          <a:custGeom>
            <a:avLst/>
            <a:gdLst/>
            <a:ahLst/>
            <a:cxnLst/>
            <a:rect l="l" t="t" r="r" b="b"/>
            <a:pathLst>
              <a:path w="1270" h="684529">
                <a:moveTo>
                  <a:pt x="1269" y="0"/>
                </a:moveTo>
                <a:lnTo>
                  <a:pt x="0" y="684530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7000" y="4344670"/>
            <a:ext cx="1270" cy="684530"/>
          </a:xfrm>
          <a:custGeom>
            <a:avLst/>
            <a:gdLst/>
            <a:ahLst/>
            <a:cxnLst/>
            <a:rect l="l" t="t" r="r" b="b"/>
            <a:pathLst>
              <a:path w="1270" h="684529">
                <a:moveTo>
                  <a:pt x="1270" y="0"/>
                </a:moveTo>
                <a:lnTo>
                  <a:pt x="0" y="684529"/>
                </a:lnTo>
              </a:path>
            </a:pathLst>
          </a:custGeom>
          <a:ln w="25518">
            <a:solidFill>
              <a:srgbClr val="66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2919" y="4363720"/>
            <a:ext cx="2540" cy="684530"/>
          </a:xfrm>
          <a:custGeom>
            <a:avLst/>
            <a:gdLst/>
            <a:ahLst/>
            <a:cxnLst/>
            <a:rect l="l" t="t" r="r" b="b"/>
            <a:pathLst>
              <a:path w="2540" h="684529">
                <a:moveTo>
                  <a:pt x="2539" y="0"/>
                </a:moveTo>
                <a:lnTo>
                  <a:pt x="0" y="684529"/>
                </a:lnTo>
              </a:path>
            </a:pathLst>
          </a:custGeom>
          <a:ln w="25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800" y="4343400"/>
            <a:ext cx="1270" cy="684530"/>
          </a:xfrm>
          <a:custGeom>
            <a:avLst/>
            <a:gdLst/>
            <a:ahLst/>
            <a:cxnLst/>
            <a:rect l="l" t="t" r="r" b="b"/>
            <a:pathLst>
              <a:path w="1270" h="684529">
                <a:moveTo>
                  <a:pt x="1270" y="0"/>
                </a:moveTo>
                <a:lnTo>
                  <a:pt x="0" y="684530"/>
                </a:lnTo>
              </a:path>
            </a:pathLst>
          </a:custGeom>
          <a:ln w="25518">
            <a:solidFill>
              <a:srgbClr val="66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0930" y="2199639"/>
            <a:ext cx="2886710" cy="329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9490" y="3323590"/>
            <a:ext cx="3752850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8129" y="2286000"/>
            <a:ext cx="3352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188848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Tapping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76872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12090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 internal threads with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thread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tool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tap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Tap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 a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fluted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threaded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tool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for cutting  internal thread</a:t>
            </a:r>
            <a:endParaRPr sz="2800">
              <a:latin typeface="Times New Roman"/>
              <a:cs typeface="Times New Roman"/>
            </a:endParaRPr>
          </a:p>
          <a:p>
            <a:pPr marL="381000" marR="3683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Cutting speed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very  slow.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9790" y="2209800"/>
            <a:ext cx="403225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0" y="1828800"/>
            <a:ext cx="56769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350520"/>
            <a:ext cx="7164705" cy="123190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160"/>
              </a:spcBef>
              <a:tabLst>
                <a:tab pos="3705225" algn="l"/>
              </a:tabLst>
            </a:pPr>
            <a:r>
              <a:rPr sz="4400" spc="-5" dirty="0"/>
              <a:t>Specification</a:t>
            </a:r>
            <a:r>
              <a:rPr sz="4400" spc="15" dirty="0"/>
              <a:t> </a:t>
            </a:r>
            <a:r>
              <a:rPr sz="4400" dirty="0"/>
              <a:t>of	a </a:t>
            </a:r>
            <a:r>
              <a:rPr sz="4400" spc="-5" dirty="0"/>
              <a:t>radial</a:t>
            </a:r>
            <a:r>
              <a:rPr sz="4400" spc="-75" dirty="0"/>
              <a:t> </a:t>
            </a:r>
            <a:r>
              <a:rPr sz="4400" dirty="0"/>
              <a:t>drilling  machine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3623945" cy="310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3150" spc="757" baseline="13227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150" spc="757" baseline="13227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eg:</a:t>
            </a:r>
            <a:endParaRPr sz="2800">
              <a:latin typeface="Arial"/>
              <a:cs typeface="Arial"/>
            </a:endParaRPr>
          </a:p>
          <a:p>
            <a:pPr marL="381000" marR="3048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1.5 hp for drilling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motor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0.5 hp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 elevating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motor.</a:t>
            </a:r>
            <a:endParaRPr sz="2800">
              <a:latin typeface="Arial"/>
              <a:cs typeface="Arial"/>
            </a:endParaRPr>
          </a:p>
          <a:p>
            <a:pPr marL="381000" marR="151765" indent="-342900" algn="just">
              <a:lnSpc>
                <a:spcPct val="100000"/>
              </a:lnSpc>
              <a:spcBef>
                <a:spcPts val="690"/>
              </a:spcBef>
            </a:pPr>
            <a:r>
              <a:rPr sz="3150" spc="757" baseline="13227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150" spc="757" baseline="13227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range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speed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spindle eg: 50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2800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rpm.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827529"/>
            <a:ext cx="4038600" cy="411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" y="1827529"/>
            <a:ext cx="3883660" cy="30073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81000" marR="30480" indent="-342900">
              <a:lnSpc>
                <a:spcPts val="3120"/>
              </a:lnSpc>
              <a:spcBef>
                <a:spcPts val="405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Length of arm on  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drill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 traverse.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eg: 600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mm.</a:t>
            </a:r>
            <a:endParaRPr sz="2800">
              <a:latin typeface="Arial"/>
              <a:cs typeface="Arial"/>
            </a:endParaRPr>
          </a:p>
          <a:p>
            <a:pPr marL="381000" marR="149225" indent="-342900">
              <a:lnSpc>
                <a:spcPts val="312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eg: 500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mm.</a:t>
            </a:r>
            <a:endParaRPr sz="2800">
              <a:latin typeface="Arial"/>
              <a:cs typeface="Arial"/>
            </a:endParaRPr>
          </a:p>
          <a:p>
            <a:pPr marL="381000" marR="156210" indent="-342900">
              <a:lnSpc>
                <a:spcPts val="312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Angular swing of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arm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eg: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360˚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1827529"/>
            <a:ext cx="4038600" cy="411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2790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7706995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271145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i="1" spc="-10" dirty="0">
                <a:solidFill>
                  <a:srgbClr val="FF0000"/>
                </a:solidFill>
                <a:latin typeface="Arial"/>
                <a:cs typeface="Arial"/>
              </a:rPr>
              <a:t>Drilling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metal cutting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carried 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rotating cutting tool to make </a:t>
            </a: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 circular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holes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 solid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materials.</a:t>
            </a:r>
            <a:endParaRPr sz="31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Tool which makes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as drill bit 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twist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0" y="3962400"/>
            <a:ext cx="2667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440" y="1827529"/>
            <a:ext cx="3716020" cy="1244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8300" marR="17780" indent="-342900">
              <a:lnSpc>
                <a:spcPts val="3120"/>
              </a:lnSpc>
              <a:spcBef>
                <a:spcPts val="405"/>
              </a:spcBef>
              <a:tabLst>
                <a:tab pos="367665" algn="l"/>
              </a:tabLst>
            </a:pPr>
            <a:r>
              <a:rPr sz="3150" spc="757" baseline="9259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150" spc="757" baseline="9259" dirty="0">
                <a:solidFill>
                  <a:srgbClr val="990000"/>
                </a:solidFill>
              </a:rPr>
              <a:t>	</a:t>
            </a:r>
            <a:r>
              <a:rPr sz="2800" spc="-5" dirty="0">
                <a:latin typeface="Arial"/>
                <a:cs typeface="Arial"/>
              </a:rPr>
              <a:t>Range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which drill  bit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reach eg: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350  </a:t>
            </a:r>
            <a:r>
              <a:rPr sz="2800" spc="5" dirty="0">
                <a:latin typeface="Arial"/>
                <a:cs typeface="Arial"/>
              </a:rPr>
              <a:t>mm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900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mm.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440" y="3105150"/>
            <a:ext cx="3774440" cy="8483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8300" marR="17780" indent="-342900">
              <a:lnSpc>
                <a:spcPts val="3120"/>
              </a:lnSpc>
              <a:spcBef>
                <a:spcPts val="405"/>
              </a:spcBef>
              <a:tabLst>
                <a:tab pos="367665" algn="l"/>
              </a:tabLst>
            </a:pPr>
            <a:r>
              <a:rPr sz="3150" spc="757" baseline="9259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150" spc="757" baseline="9259" dirty="0">
                <a:solidFill>
                  <a:srgbClr val="99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Drill depth eg: 32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mm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steel.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827529"/>
            <a:ext cx="4038600" cy="411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8410" y="3060700"/>
            <a:ext cx="4406899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069340"/>
            <a:ext cx="28155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Times New Roman"/>
                <a:cs typeface="Times New Roman"/>
              </a:rPr>
              <a:t>Drilling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machine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8032115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3450" spc="855" baseline="13285" dirty="0">
                <a:solidFill>
                  <a:srgbClr val="990000"/>
                </a:solidFill>
                <a:latin typeface="Symbol"/>
                <a:cs typeface="Symbol"/>
              </a:rPr>
              <a:t></a:t>
            </a:r>
            <a:r>
              <a:rPr sz="3450" spc="855" baseline="13285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power operated machine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tool which</a:t>
            </a:r>
            <a:r>
              <a:rPr sz="31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holds 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drill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 its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spindle rotating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speeds 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actuated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move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linearly against 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the work piece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produces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hole.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9550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4075" algn="l"/>
              </a:tabLst>
            </a:pPr>
            <a:r>
              <a:rPr sz="4400" spc="-5" dirty="0"/>
              <a:t>Types</a:t>
            </a:r>
            <a:r>
              <a:rPr sz="4400" spc="10" dirty="0"/>
              <a:t> </a:t>
            </a:r>
            <a:r>
              <a:rPr sz="4400" dirty="0"/>
              <a:t>of	</a:t>
            </a:r>
            <a:r>
              <a:rPr sz="4400" spc="-5" dirty="0"/>
              <a:t>drilling</a:t>
            </a:r>
            <a:r>
              <a:rPr sz="4400" spc="-40" dirty="0"/>
              <a:t> </a:t>
            </a:r>
            <a:r>
              <a:rPr sz="4400" spc="-5" dirty="0"/>
              <a:t>machine.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764030"/>
            <a:ext cx="4715510" cy="34493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Portable drilling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Bench drilling</a:t>
            </a:r>
            <a:r>
              <a:rPr sz="31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machine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Radial drilling</a:t>
            </a:r>
            <a:r>
              <a:rPr sz="31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machine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Pillar drilling machine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Gang drilling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8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Multiple drilling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708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Portable drilling</a:t>
            </a:r>
            <a:r>
              <a:rPr sz="4400" spc="-25" dirty="0"/>
              <a:t> </a:t>
            </a:r>
            <a:r>
              <a:rPr sz="4400" dirty="0"/>
              <a:t>machine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1524000" y="1981200"/>
            <a:ext cx="586740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275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Bench drilling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machine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6740" y="1861820"/>
            <a:ext cx="7708900" cy="305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706755" indent="-342900">
              <a:lnSpc>
                <a:spcPct val="100000"/>
              </a:lnSpc>
              <a:spcBef>
                <a:spcPts val="10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These are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light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duty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machines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used in  small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workshops.</a:t>
            </a:r>
            <a:endParaRPr sz="31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3100" i="1" spc="-5" dirty="0">
                <a:solidFill>
                  <a:srgbClr val="FF0000"/>
                </a:solidFill>
                <a:latin typeface="Arial"/>
                <a:cs typeface="Arial"/>
              </a:rPr>
              <a:t>Sensitive </a:t>
            </a:r>
            <a:r>
              <a:rPr sz="3100" i="1" spc="-10" dirty="0">
                <a:solidFill>
                  <a:srgbClr val="FF0000"/>
                </a:solidFill>
                <a:latin typeface="Arial"/>
                <a:cs typeface="Arial"/>
              </a:rPr>
              <a:t>drilling machines </a:t>
            </a:r>
            <a:r>
              <a:rPr sz="31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because of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its accurate and well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balanced  spindle.</a:t>
            </a:r>
            <a:endParaRPr sz="31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70"/>
              </a:spcBef>
              <a:buClr>
                <a:srgbClr val="990000"/>
              </a:buClr>
              <a:buSzPct val="74193"/>
              <a:buFont typeface="Symbol"/>
              <a:buChar char=""/>
              <a:tabLst>
                <a:tab pos="381000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Holes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diameter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mm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mm.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8686800" y="0"/>
                </a:moveTo>
                <a:lnTo>
                  <a:pt x="0" y="0"/>
                </a:ln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43434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8686800" y="0"/>
                </a:lnTo>
                <a:lnTo>
                  <a:pt x="8686800" y="5943600"/>
                </a:lnTo>
                <a:lnTo>
                  <a:pt x="4343400" y="5943600"/>
                </a:lnTo>
                <a:close/>
              </a:path>
            </a:pathLst>
          </a:custGeom>
          <a:ln w="44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8530590" y="0"/>
                </a:moveTo>
                <a:lnTo>
                  <a:pt x="0" y="0"/>
                </a:lnTo>
                <a:lnTo>
                  <a:pt x="0" y="5770880"/>
                </a:lnTo>
                <a:lnTo>
                  <a:pt x="8530590" y="5770880"/>
                </a:lnTo>
                <a:lnTo>
                  <a:pt x="8530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70" y="306070"/>
            <a:ext cx="8530590" cy="5770880"/>
          </a:xfrm>
          <a:custGeom>
            <a:avLst/>
            <a:gdLst/>
            <a:ahLst/>
            <a:cxnLst/>
            <a:rect l="l" t="t" r="r" b="b"/>
            <a:pathLst>
              <a:path w="8530590" h="5770880">
                <a:moveTo>
                  <a:pt x="4264659" y="5770880"/>
                </a:moveTo>
                <a:lnTo>
                  <a:pt x="0" y="5770880"/>
                </a:lnTo>
                <a:lnTo>
                  <a:pt x="0" y="0"/>
                </a:lnTo>
                <a:lnTo>
                  <a:pt x="8530590" y="0"/>
                </a:lnTo>
                <a:lnTo>
                  <a:pt x="8530590" y="5770880"/>
                </a:lnTo>
                <a:lnTo>
                  <a:pt x="4264659" y="57708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73355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57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5275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</a:rPr>
              <a:t>Bench drilling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machine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1905000" y="1753870"/>
            <a:ext cx="5105400" cy="492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86459"/>
            <a:ext cx="1176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i="1" dirty="0">
                <a:solidFill>
                  <a:srgbClr val="00AFEF"/>
                </a:solidFill>
                <a:latin typeface="Times New Roman"/>
                <a:cs typeface="Times New Roman"/>
              </a:rPr>
              <a:t>pa</a:t>
            </a:r>
            <a:r>
              <a:rPr sz="4400" i="1" spc="-5" dirty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4400" i="1" spc="5" dirty="0">
                <a:solidFill>
                  <a:srgbClr val="00AFEF"/>
                </a:solidFill>
                <a:latin typeface="Times New Roman"/>
                <a:cs typeface="Times New Roman"/>
              </a:rPr>
              <a:t>t</a:t>
            </a:r>
            <a:r>
              <a:rPr sz="4400" i="1" dirty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" y="1772920"/>
            <a:ext cx="3723004" cy="39700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Vertical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column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Moving drill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Work table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Electric motor</a:t>
            </a:r>
            <a:endParaRPr sz="2800">
              <a:latin typeface="Arial"/>
              <a:cs typeface="Arial"/>
            </a:endParaRPr>
          </a:p>
          <a:p>
            <a:pPr marL="381000" marR="55244" indent="-342900" algn="just">
              <a:lnSpc>
                <a:spcPct val="100000"/>
              </a:lnSpc>
              <a:spcBef>
                <a:spcPts val="690"/>
              </a:spcBef>
              <a:buClr>
                <a:srgbClr val="990000"/>
              </a:buClr>
              <a:buSzPct val="75000"/>
              <a:buFont typeface="Symbol"/>
              <a:buChar char=""/>
              <a:tabLst>
                <a:tab pos="3810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Variable speed gear  box and spindle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feed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mechanism.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830070"/>
            <a:ext cx="4343400" cy="4187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592</Words>
  <Application>Microsoft Office PowerPoint</Application>
  <PresentationFormat>On-screen Show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DEPARTMENT OF PHYSICS</vt:lpstr>
      <vt:lpstr>Drilling machine</vt:lpstr>
      <vt:lpstr>Introduction</vt:lpstr>
      <vt:lpstr>Drilling machine</vt:lpstr>
      <vt:lpstr>Types of drilling machine.</vt:lpstr>
      <vt:lpstr>Portable drilling machine</vt:lpstr>
      <vt:lpstr>Bench drilling machine</vt:lpstr>
      <vt:lpstr>Bench drilling machine</vt:lpstr>
      <vt:lpstr>parts</vt:lpstr>
      <vt:lpstr>working</vt:lpstr>
      <vt:lpstr>Bench drilling machine</vt:lpstr>
      <vt:lpstr>Radial drilling machine</vt:lpstr>
      <vt:lpstr>Radial drilling machine</vt:lpstr>
      <vt:lpstr>parts</vt:lpstr>
      <vt:lpstr>working</vt:lpstr>
      <vt:lpstr>Drilling machine operation</vt:lpstr>
      <vt:lpstr>Reaming</vt:lpstr>
      <vt:lpstr>Reaming</vt:lpstr>
      <vt:lpstr>Boring</vt:lpstr>
      <vt:lpstr>Counter boring</vt:lpstr>
      <vt:lpstr>Counter sinking</vt:lpstr>
      <vt:lpstr>Slide 22</vt:lpstr>
      <vt:lpstr>Spot facing</vt:lpstr>
      <vt:lpstr>Slide 24</vt:lpstr>
      <vt:lpstr>Slide 25</vt:lpstr>
      <vt:lpstr>Tapping</vt:lpstr>
      <vt:lpstr>Slide 27</vt:lpstr>
      <vt:lpstr>Specification of a radial drilling  machine</vt:lpstr>
      <vt:lpstr>Slide 29</vt:lpstr>
      <vt:lpstr> Range to which drill  bit can reach eg: 350  mm to 900 mm.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PHYSICS</dc:title>
  <cp:lastModifiedBy>comp</cp:lastModifiedBy>
  <cp:revision>1</cp:revision>
  <dcterms:created xsi:type="dcterms:W3CDTF">2019-08-29T07:13:01Z</dcterms:created>
  <dcterms:modified xsi:type="dcterms:W3CDTF">2019-08-29T07:23:02Z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2019-08-29T00:00:00Z</vt:filetime>
  </property>
</Properties>
</file>